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sldIdLst>
    <p:sldId id="258" r:id="rId3"/>
    <p:sldId id="259" r:id="rId4"/>
    <p:sldId id="298" r:id="rId5"/>
    <p:sldId id="299" r:id="rId6"/>
    <p:sldId id="296" r:id="rId7"/>
    <p:sldId id="263" r:id="rId8"/>
    <p:sldId id="260" r:id="rId9"/>
    <p:sldId id="301" r:id="rId10"/>
    <p:sldId id="302" r:id="rId11"/>
    <p:sldId id="303" r:id="rId12"/>
    <p:sldId id="3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DAED-53D0-4B3F-8524-182E87BD3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8C980-CF68-484B-A394-03581821A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60CFA-DFCA-4C4B-8D68-CCDE2396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B010C-9C71-4A05-AA13-EB91A1C3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8AADA-066E-4F2C-B2D4-DC11EDAA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70589-F06E-4D73-B72E-74501872EF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91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E1453-3B77-46EC-B502-BA780276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FC5DD-66DC-4AD8-94D9-A1FD10F3C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C5952-F5CA-489D-95E9-C1BBB264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EAC6E-39AC-448F-AFF0-4C3C2237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50B1A-8165-48BB-B4BF-5FCFC357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05177-C0D1-48FC-BC5A-372874DF5E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14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4F699B-AE6D-4310-B1CF-BE7B997299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04BA8-302D-4438-848D-5026E69F7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EAE9-9511-47E9-8146-C8D26AAE8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A5BE6-002F-4435-996E-B1B092141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D92E9-2767-4890-B1E9-8A53902B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ACE7F-2909-4666-BB25-020716B643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69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BCD0A-DD28-43FC-99D5-209D338015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190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699C-24BB-4882-BE74-DAE91E66EBD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76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15A9-5B8F-4AED-9CEC-0A6DC6B2D9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057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24BB-B88A-44BA-B436-2F7EF289F7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77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780-224C-4302-976C-6721E808958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652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038A-B600-43DF-998E-ED136B68D6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61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8D25-06DA-4D0D-B135-4E7AAD95B7D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326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CF311-5324-4EDA-883F-36F2986BB5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84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4CAAB-779D-4B80-9F1C-9111FAD8A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F7543-FE9D-4C94-89C3-73B4E16E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06127-8B22-4F2F-918E-DCA0D494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03AEC-B7C8-4318-92B4-9DCE90A11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4D43B-01B0-4E0E-A0E7-0B4CBBF3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69743-5C6B-4E12-9597-A596608571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07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8E6-4413-4EC4-945D-CB39C5250B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450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E4F8C-A9AE-414F-AB5B-424297F3F5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468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2A7B-72FE-4022-A441-30018EEBF2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47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B7B2B-D763-4B5E-A513-DC057DB10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7D4A0-C562-4AA0-A46F-D6D78A63E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ADEBA-964F-4F04-93A8-F9A49CB8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5184C-D30E-47B2-B60C-03A8D994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34A0B-CF40-4947-AD22-7AA36060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28A17-9A45-4E93-ADDE-B8E473DA3F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08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493CF-266B-4178-B622-501CF5356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ACE89-F17F-4DFD-9500-0C29A903D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7E4FC-7EF6-4D79-8BE9-2AEFE3477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1DD9F-0717-43B1-91FC-47FA568B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96A08-FF31-4E3A-A723-88907789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44A47-4480-4558-87FB-7C83FEC8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B59A7-C6AC-4C60-BE72-9F77D7440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41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B6DE-A637-48E9-B904-AF591E833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AA383-C8F7-4CFA-A2CB-CE401A425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03FE4-D360-4272-BE5A-2EE68B29B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CF2FE4-8393-442E-862B-56D45625C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811B8-88C4-4952-8B2A-5AE824EED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F76B0-002B-4BD6-B788-8B5D720F4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59E111-AC5D-4337-BFD4-21D3FBE4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9E45C-9BD7-4EAD-B772-81E2672A3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93307-DF06-4F3E-87F9-EDBB455DFA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15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8052-5E23-43F2-885B-94AB3678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DFAC41-22DE-473F-957A-71E3A4AE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F3905-93C0-4511-9CAC-B4393E4D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9FC37-33FE-4406-A720-2AE7A5B3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57B11-9651-41D9-9C4D-6BE1AFA98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18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5D2256-7D62-4AC5-925F-FD58CD09E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02193-A14A-492C-811E-0A132015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FF504-DE4F-4721-A54C-B30C7188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B9248-126F-444D-8793-E49BFDA43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27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84F4-796C-4C11-8812-0C5A3EB3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F00C1-323E-415D-9746-C0755843D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AB91B-4F5C-4A81-8028-B9A41577B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27096-1665-40AA-9621-AA9D6015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ECADC-088E-4117-8BA5-B3DB46C3E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D5004-5D54-414F-A5DF-F3253DD2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7170B-8D29-4E38-B94E-B34112416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1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8C960-BBE3-4295-97EC-A753F6E56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58BDF1-17FD-4F16-B228-EC528658F5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DAF3A-DB24-4E36-9451-47F9D9CB7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2D7EC-2F96-4146-9CFB-F2210DBE4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FD2EB-D3C3-442A-9A31-E96DACE41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85C29-A6CB-4D98-B809-AF4E13D2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A81BE-62FD-4C6A-A15A-27CF948DA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06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714B2E-EDCA-4501-B977-057F1FD8F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80DA8F1-F5A6-4F81-A524-C5F0324E1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D2CB3C9-A502-48E5-B1AE-A82E21D014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D3F149-89FE-4A41-BACB-C79A78F699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B69A06-CE81-474B-A73E-A463AF6721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98BFD4-ACE0-45D3-A654-91A785F08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43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11812-470C-4676-BEAE-0C37BF621C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04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FC79FF-4117-49A8-8BE6-635964093A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en-US" sz="10000" b="1" dirty="0"/>
              <a:t>Gene Mutation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5D1B2CFC-BC5A-4FCC-A811-D4421F870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1113"/>
            <a:ext cx="8229600" cy="1143001"/>
          </a:xfrm>
        </p:spPr>
        <p:txBody>
          <a:bodyPr/>
          <a:lstStyle/>
          <a:p>
            <a:r>
              <a:rPr lang="en-US" altLang="en-US" sz="3600"/>
              <a:t>Nonsense mutation</a:t>
            </a:r>
          </a:p>
        </p:txBody>
      </p:sp>
      <p:sp>
        <p:nvSpPr>
          <p:cNvPr id="11269" name="Rectangle 5" descr="P299-05">
            <a:extLst>
              <a:ext uri="{FF2B5EF4-FFF2-40B4-BE49-F238E27FC236}">
                <a16:creationId xmlns:a16="http://schemas.microsoft.com/office/drawing/2014/main" id="{4B4A0F21-86DB-4520-8B51-C169C7A96128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1524000" y="1004889"/>
            <a:ext cx="9144000" cy="4065875"/>
          </a:xfrm>
          <a:prstGeom prst="rect">
            <a:avLst/>
          </a:prstGeom>
          <a:blipFill dpi="0" rotWithShape="1">
            <a:blip r:embed="rId2"/>
            <a:srcRect/>
            <a:stretch>
              <a:fillRect l="-1" r="-6" b="-12175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65640DA0-77D7-47E9-8C06-68BA450A0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233" y="5148263"/>
            <a:ext cx="877824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Bad news! – nonsense mutation produces a STOP codon within the mRNA transcript leading to a truncated protein.  How short the protein product depends on where the STOP codon was produced within the mRNA transcript.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A2C57-7472-401C-8DD6-291AF633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184092"/>
            <a:ext cx="10972800" cy="1143000"/>
          </a:xfrm>
        </p:spPr>
        <p:txBody>
          <a:bodyPr/>
          <a:lstStyle/>
          <a:p>
            <a:r>
              <a:rPr lang="en-US" sz="8800" dirty="0">
                <a:solidFill>
                  <a:srgbClr val="7030A0"/>
                </a:solidFill>
                <a:latin typeface="Matura MT Script Capitals" panose="03020802060602070202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651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353761-CC47-4A01-8C49-598945ABF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71" y="242454"/>
            <a:ext cx="11679383" cy="6482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Monotype Sorts" pitchFamily="2" charset="2"/>
              <a:buBlip>
                <a:blip r:embed="rId2"/>
              </a:buBlip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Monotype Sorts" pitchFamily="2" charset="2"/>
              <a:buBlip>
                <a:blip r:embed="rId3"/>
              </a:buBlip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–"/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/>
              <a:t>Mutation = change(s) in the nucleotide/base sequence of DNA; may occur due to errors in DNA replication or due to the impacts of chemicals or radiation to the DNA molecule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/>
              <a:t>Mutation may result in coding sequences for new amino acids in proteins or not!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dirty="0"/>
              <a:t>Mutations can occur due to errors during DNA replication (</a:t>
            </a:r>
            <a:r>
              <a:rPr lang="en-GB" altLang="en-US" dirty="0">
                <a:solidFill>
                  <a:srgbClr val="FFFF00"/>
                </a:solidFill>
              </a:rPr>
              <a:t>replication-dependent</a:t>
            </a:r>
            <a:r>
              <a:rPr lang="en-GB" altLang="en-US" dirty="0"/>
              <a:t> mutations)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dirty="0"/>
              <a:t>Mutations can also occur independently of DNA replication (</a:t>
            </a:r>
            <a:r>
              <a:rPr lang="en-GB" altLang="en-US" dirty="0">
                <a:solidFill>
                  <a:srgbClr val="FFFF00"/>
                </a:solidFill>
              </a:rPr>
              <a:t>replication-independent</a:t>
            </a:r>
            <a:r>
              <a:rPr lang="en-GB" altLang="en-US" dirty="0"/>
              <a:t> mutations)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/>
              <a:t>Mutagens, such as UV rays and chemicals, can cause mutations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dirty="0"/>
              <a:t>May occur in somatic or germ-line cells:</a:t>
            </a:r>
          </a:p>
          <a:p>
            <a:pPr lvl="1"/>
            <a:r>
              <a:rPr lang="en-GB" altLang="en-US" dirty="0">
                <a:solidFill>
                  <a:srgbClr val="FFFF00"/>
                </a:solidFill>
              </a:rPr>
              <a:t>Somatic mutations</a:t>
            </a:r>
            <a:r>
              <a:rPr lang="en-GB" altLang="en-US" dirty="0"/>
              <a:t> are not inherited and thus play no major role in evolution</a:t>
            </a:r>
          </a:p>
          <a:p>
            <a:pPr lvl="1"/>
            <a:r>
              <a:rPr lang="en-GB" altLang="en-US" dirty="0"/>
              <a:t>In cases of antibody formation and malignant transformation, somatic mutations are significant</a:t>
            </a:r>
          </a:p>
          <a:p>
            <a:pPr lvl="1"/>
            <a:r>
              <a:rPr lang="en-GB" altLang="en-US" dirty="0"/>
              <a:t>Only</a:t>
            </a:r>
            <a:r>
              <a:rPr lang="en-GB" altLang="en-US" dirty="0">
                <a:solidFill>
                  <a:srgbClr val="FFFF00"/>
                </a:solidFill>
              </a:rPr>
              <a:t> germ-line mutations</a:t>
            </a:r>
            <a:r>
              <a:rPr lang="en-GB" altLang="en-US" dirty="0"/>
              <a:t> are inherited and thus are important in evolution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630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E31ECE5-4762-4270-8675-975879B4AFF5}"/>
              </a:ext>
            </a:extLst>
          </p:cNvPr>
          <p:cNvSpPr/>
          <p:nvPr/>
        </p:nvSpPr>
        <p:spPr>
          <a:xfrm>
            <a:off x="0" y="108066"/>
            <a:ext cx="12192000" cy="246221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Mutations on the basis of the molecular nature of the defect:</a:t>
            </a:r>
          </a:p>
          <a:p>
            <a:pPr algn="ctr">
              <a:defRPr/>
            </a:pPr>
            <a:endParaRPr lang="en-US" sz="6600" b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33F58-EFEE-45DC-9465-F5BB989816BC}"/>
              </a:ext>
            </a:extLst>
          </p:cNvPr>
          <p:cNvSpPr txBox="1"/>
          <p:nvPr/>
        </p:nvSpPr>
        <p:spPr>
          <a:xfrm>
            <a:off x="2475345" y="1797915"/>
            <a:ext cx="6477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>
              <a:defRPr/>
            </a:pPr>
            <a:r>
              <a:rPr lang="en-US" sz="2800" dirty="0"/>
              <a:t>A:	Base substitution</a:t>
            </a:r>
          </a:p>
        </p:txBody>
      </p:sp>
      <p:grpSp>
        <p:nvGrpSpPr>
          <p:cNvPr id="5" name="Group 13">
            <a:extLst>
              <a:ext uri="{FF2B5EF4-FFF2-40B4-BE49-F238E27FC236}">
                <a16:creationId xmlns:a16="http://schemas.microsoft.com/office/drawing/2014/main" id="{E3EA6670-95C1-47DC-80FB-732144A3372A}"/>
              </a:ext>
            </a:extLst>
          </p:cNvPr>
          <p:cNvGrpSpPr>
            <a:grpSpLocks/>
          </p:cNvGrpSpPr>
          <p:nvPr/>
        </p:nvGrpSpPr>
        <p:grpSpPr bwMode="auto">
          <a:xfrm>
            <a:off x="1433945" y="3113116"/>
            <a:ext cx="8802688" cy="2701925"/>
            <a:chOff x="136" y="2352"/>
            <a:chExt cx="5545" cy="1702"/>
          </a:xfrm>
        </p:grpSpPr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id="{0957150D-EC2E-4CF4-8504-AB6A75779E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6" y="2352"/>
              <a:ext cx="5545" cy="1702"/>
              <a:chOff x="136" y="2352"/>
              <a:chExt cx="5545" cy="1702"/>
            </a:xfrm>
          </p:grpSpPr>
          <p:grpSp>
            <p:nvGrpSpPr>
              <p:cNvPr id="8" name="Group 10">
                <a:extLst>
                  <a:ext uri="{FF2B5EF4-FFF2-40B4-BE49-F238E27FC236}">
                    <a16:creationId xmlns:a16="http://schemas.microsoft.com/office/drawing/2014/main" id="{E118972E-AD13-4B1B-9122-61D6DCAAF3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6" y="2352"/>
                <a:ext cx="5488" cy="1702"/>
                <a:chOff x="136" y="2352"/>
                <a:chExt cx="5488" cy="1702"/>
              </a:xfrm>
            </p:grpSpPr>
            <p:pic>
              <p:nvPicPr>
                <p:cNvPr id="10" name="Picture 7">
                  <a:extLst>
                    <a:ext uri="{FF2B5EF4-FFF2-40B4-BE49-F238E27FC236}">
                      <a16:creationId xmlns:a16="http://schemas.microsoft.com/office/drawing/2014/main" id="{A8854407-441D-4265-8029-EEFD6CD32C5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6" y="2352"/>
                  <a:ext cx="5488" cy="17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9">
                  <a:extLst>
                    <a:ext uri="{FF2B5EF4-FFF2-40B4-BE49-F238E27FC236}">
                      <a16:creationId xmlns:a16="http://schemas.microsoft.com/office/drawing/2014/main" id="{8D4D3D24-AF32-403C-B011-F400C83C8F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88" y="2880"/>
                  <a:ext cx="336" cy="240"/>
                </a:xfrm>
                <a:prstGeom prst="rect">
                  <a:avLst/>
                </a:prstGeom>
                <a:solidFill>
                  <a:srgbClr val="C8E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9" name="Text Box 8">
                <a:extLst>
                  <a:ext uri="{FF2B5EF4-FFF2-40B4-BE49-F238E27FC236}">
                    <a16:creationId xmlns:a16="http://schemas.microsoft.com/office/drawing/2014/main" id="{EB45FB9C-370B-4BE7-B5FE-F71C1C472B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60" y="2840"/>
                <a:ext cx="5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r"/>
                <a:r>
                  <a:rPr lang="en-US" altLang="en-US" sz="1200">
                    <a:latin typeface="Arial" panose="020B0604020202020204" pitchFamily="34" charset="0"/>
                  </a:rPr>
                  <a:t>mutated</a:t>
                </a:r>
              </a:p>
              <a:p>
                <a:pPr algn="r"/>
                <a:r>
                  <a:rPr lang="en-US" altLang="en-US" sz="1200">
                    <a:latin typeface="Arial" panose="020B0604020202020204" pitchFamily="34" charset="0"/>
                  </a:rPr>
                  <a:t>base</a:t>
                </a:r>
                <a:endParaRPr lang="en-US" altLang="en-US"/>
              </a:p>
            </p:txBody>
          </p:sp>
        </p:grpSp>
        <p:sp>
          <p:nvSpPr>
            <p:cNvPr id="7" name="Rectangle 12">
              <a:extLst>
                <a:ext uri="{FF2B5EF4-FFF2-40B4-BE49-F238E27FC236}">
                  <a16:creationId xmlns:a16="http://schemas.microsoft.com/office/drawing/2014/main" id="{3FE0D16E-849E-4E41-8704-7CC56A26B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688"/>
              <a:ext cx="144" cy="1248"/>
            </a:xfrm>
            <a:prstGeom prst="rect">
              <a:avLst/>
            </a:prstGeom>
            <a:solidFill>
              <a:srgbClr val="C8E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>
            <a:extLst>
              <a:ext uri="{FF2B5EF4-FFF2-40B4-BE49-F238E27FC236}">
                <a16:creationId xmlns:a16="http://schemas.microsoft.com/office/drawing/2014/main" id="{9EDFCD59-FE28-4AC1-B14E-0FD0BDAF2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1"/>
            <a:ext cx="617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B050"/>
                </a:solidFill>
                <a:cs typeface="Arial" panose="020B0604020202020204" pitchFamily="34" charset="0"/>
              </a:rPr>
              <a:t>A base substitution usually leads to base pair substitution</a:t>
            </a:r>
            <a:endParaRPr lang="en-IN" altLang="en-US" sz="24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8480CD-883F-4FF2-B103-47D84B87EECC}"/>
              </a:ext>
            </a:extLst>
          </p:cNvPr>
          <p:cNvSpPr/>
          <p:nvPr/>
        </p:nvSpPr>
        <p:spPr>
          <a:xfrm>
            <a:off x="4191000" y="17526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GGG  AGT  GTA  GAT  CGT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C92F88-3D74-41EA-B486-A3E69D6273FA}"/>
              </a:ext>
            </a:extLst>
          </p:cNvPr>
          <p:cNvSpPr/>
          <p:nvPr/>
        </p:nvSpPr>
        <p:spPr>
          <a:xfrm>
            <a:off x="4191000" y="22860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CCC  TCA  CAT  CTA  GCA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DF5C06-E81E-4E2F-841C-D94CA4AA2EB2}"/>
              </a:ext>
            </a:extLst>
          </p:cNvPr>
          <p:cNvSpPr/>
          <p:nvPr/>
        </p:nvSpPr>
        <p:spPr>
          <a:xfrm>
            <a:off x="4191000" y="35814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CCC  TCA  CAT  CTA  GCA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F2F083-FAF4-48C0-9BC8-EB93FC3B0757}"/>
              </a:ext>
            </a:extLst>
          </p:cNvPr>
          <p:cNvSpPr/>
          <p:nvPr/>
        </p:nvSpPr>
        <p:spPr>
          <a:xfrm>
            <a:off x="4191000" y="30480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GGG  AGT  G</a:t>
            </a:r>
            <a:r>
              <a:rPr lang="en-US" sz="2400" dirty="0">
                <a:solidFill>
                  <a:srgbClr val="C00000"/>
                </a:solidFill>
                <a:latin typeface="Calibri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A  GAT  CGT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C68473F8-07A1-470D-B93E-5042F3DCB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1"/>
            <a:ext cx="23968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7030A0"/>
                </a:solidFill>
                <a:cs typeface="Arial" panose="020B0604020202020204" pitchFamily="34" charset="0"/>
              </a:rPr>
              <a:t>A base substitution</a:t>
            </a:r>
            <a:endParaRPr lang="en-IN" altLang="en-US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E730DA-AC8F-420F-8F1B-E76D8CBB8678}"/>
              </a:ext>
            </a:extLst>
          </p:cNvPr>
          <p:cNvSpPr/>
          <p:nvPr/>
        </p:nvSpPr>
        <p:spPr>
          <a:xfrm>
            <a:off x="2590800" y="53340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CCC  TCA  C</a:t>
            </a:r>
            <a:r>
              <a:rPr lang="en-US" sz="2400" dirty="0">
                <a:solidFill>
                  <a:srgbClr val="C00000"/>
                </a:solidFill>
                <a:latin typeface="Calibri"/>
              </a:rPr>
              <a:t>G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T  CTA  GCA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B2BB01-DCEE-4204-A429-F1974A465A19}"/>
              </a:ext>
            </a:extLst>
          </p:cNvPr>
          <p:cNvSpPr/>
          <p:nvPr/>
        </p:nvSpPr>
        <p:spPr>
          <a:xfrm>
            <a:off x="2590800" y="48006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GGG  AGT  G</a:t>
            </a:r>
            <a:r>
              <a:rPr lang="en-US" sz="2400" dirty="0">
                <a:solidFill>
                  <a:srgbClr val="C00000"/>
                </a:solidFill>
                <a:latin typeface="Calibri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A  GAT  CGT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84AFCA-9A47-45A2-B04B-4770F9449CA0}"/>
              </a:ext>
            </a:extLst>
          </p:cNvPr>
          <p:cNvSpPr/>
          <p:nvPr/>
        </p:nvSpPr>
        <p:spPr>
          <a:xfrm>
            <a:off x="6172200" y="53340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GGG  AGT  GTA  GAT  CGT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7D32AB-10B9-4F21-84B6-A5D4B8E22895}"/>
              </a:ext>
            </a:extLst>
          </p:cNvPr>
          <p:cNvSpPr/>
          <p:nvPr/>
        </p:nvSpPr>
        <p:spPr>
          <a:xfrm>
            <a:off x="6172200" y="4800600"/>
            <a:ext cx="3352800" cy="533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CCC  TCA  CAT  CTA  GCA</a:t>
            </a:r>
            <a:endParaRPr lang="en-IN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1089C15-CE71-4563-94F1-68306E4B878C}"/>
              </a:ext>
            </a:extLst>
          </p:cNvPr>
          <p:cNvCxnSpPr/>
          <p:nvPr/>
        </p:nvCxnSpPr>
        <p:spPr>
          <a:xfrm rot="5400000">
            <a:off x="5562600" y="4419600"/>
            <a:ext cx="30638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5" name="TextBox 21">
            <a:extLst>
              <a:ext uri="{FF2B5EF4-FFF2-40B4-BE49-F238E27FC236}">
                <a16:creationId xmlns:a16="http://schemas.microsoft.com/office/drawing/2014/main" id="{F4C5DCA9-B4AF-4CCB-9292-023378D26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4267201"/>
            <a:ext cx="31767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cs typeface="Arial" panose="020B0604020202020204" pitchFamily="34" charset="0"/>
              </a:rPr>
              <a:t>First cycle of DNA replication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C341E2C-37A2-469A-8DA2-BA5109B03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"/>
            <a:ext cx="7620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	Base substitution is of two types: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92D050"/>
                </a:solidFill>
                <a:cs typeface="Arial" panose="020B0604020202020204" pitchFamily="34" charset="0"/>
              </a:rPr>
              <a:t>	</a:t>
            </a:r>
            <a:r>
              <a:rPr lang="en-US" altLang="en-US" sz="2800" dirty="0">
                <a:solidFill>
                  <a:srgbClr val="00B050"/>
                </a:solidFill>
                <a:cs typeface="Arial" panose="020B0604020202020204" pitchFamily="34" charset="0"/>
              </a:rPr>
              <a:t>Transition: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white"/>
                </a:solidFill>
                <a:cs typeface="Arial" panose="020B0604020202020204" pitchFamily="34" charset="0"/>
              </a:rPr>
              <a:t>	Purine is replaced with a purine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white"/>
                </a:solidFill>
                <a:cs typeface="Arial" panose="020B0604020202020204" pitchFamily="34" charset="0"/>
              </a:rPr>
              <a:t>	Pyrimidine is replaced with a pyrimidine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prstClr val="white"/>
                </a:solidFill>
                <a:cs typeface="Arial" panose="020B0604020202020204" pitchFamily="34" charset="0"/>
              </a:rPr>
              <a:t> </a:t>
            </a:r>
            <a:endParaRPr lang="en-IN" altLang="en-US" sz="36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65189A-7F95-464C-A82F-389624CF38DB}"/>
              </a:ext>
            </a:extLst>
          </p:cNvPr>
          <p:cNvSpPr/>
          <p:nvPr/>
        </p:nvSpPr>
        <p:spPr>
          <a:xfrm>
            <a:off x="4876800" y="2514600"/>
            <a:ext cx="533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D52250-F458-484B-8566-763D6588EB50}"/>
              </a:ext>
            </a:extLst>
          </p:cNvPr>
          <p:cNvSpPr/>
          <p:nvPr/>
        </p:nvSpPr>
        <p:spPr>
          <a:xfrm>
            <a:off x="4953000" y="4953000"/>
            <a:ext cx="533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43DE5C53-886E-4342-BC96-9E07DDF33D90}"/>
              </a:ext>
            </a:extLst>
          </p:cNvPr>
          <p:cNvSpPr/>
          <p:nvPr/>
        </p:nvSpPr>
        <p:spPr>
          <a:xfrm>
            <a:off x="5410200" y="4648200"/>
            <a:ext cx="685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CD1103-37FC-4280-BF74-F7FD165687BD}"/>
              </a:ext>
            </a:extLst>
          </p:cNvPr>
          <p:cNvSpPr/>
          <p:nvPr/>
        </p:nvSpPr>
        <p:spPr>
          <a:xfrm>
            <a:off x="6096000" y="4343400"/>
            <a:ext cx="3048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060CFA-6084-446A-809A-06CBF32F27B7}"/>
              </a:ext>
            </a:extLst>
          </p:cNvPr>
          <p:cNvSpPr/>
          <p:nvPr/>
        </p:nvSpPr>
        <p:spPr>
          <a:xfrm>
            <a:off x="4953000" y="4343400"/>
            <a:ext cx="533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B217CF0A-257E-4390-ACD1-E46A441143F0}"/>
              </a:ext>
            </a:extLst>
          </p:cNvPr>
          <p:cNvSpPr/>
          <p:nvPr/>
        </p:nvSpPr>
        <p:spPr>
          <a:xfrm>
            <a:off x="5410200" y="5257800"/>
            <a:ext cx="685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634F20-D00A-4B6E-9505-312ABEAE6619}"/>
              </a:ext>
            </a:extLst>
          </p:cNvPr>
          <p:cNvSpPr/>
          <p:nvPr/>
        </p:nvSpPr>
        <p:spPr>
          <a:xfrm>
            <a:off x="6096000" y="4953000"/>
            <a:ext cx="3048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A6C88407-3235-4CDA-A63D-5737D672A838}"/>
              </a:ext>
            </a:extLst>
          </p:cNvPr>
          <p:cNvSpPr/>
          <p:nvPr/>
        </p:nvSpPr>
        <p:spPr>
          <a:xfrm>
            <a:off x="5334000" y="2895600"/>
            <a:ext cx="6858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212194-6546-4B14-972A-0F662EC5A883}"/>
              </a:ext>
            </a:extLst>
          </p:cNvPr>
          <p:cNvSpPr/>
          <p:nvPr/>
        </p:nvSpPr>
        <p:spPr>
          <a:xfrm>
            <a:off x="6096000" y="2514600"/>
            <a:ext cx="3048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5AAA63-3EEA-48BD-9DEF-AB61683F66DE}"/>
              </a:ext>
            </a:extLst>
          </p:cNvPr>
          <p:cNvSpPr/>
          <p:nvPr/>
        </p:nvSpPr>
        <p:spPr>
          <a:xfrm>
            <a:off x="4876800" y="2971800"/>
            <a:ext cx="533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G</a:t>
            </a:r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A514D65E-0F25-40AD-8B9E-BDFB1922F0EC}"/>
              </a:ext>
            </a:extLst>
          </p:cNvPr>
          <p:cNvSpPr/>
          <p:nvPr/>
        </p:nvSpPr>
        <p:spPr>
          <a:xfrm>
            <a:off x="5334000" y="3276600"/>
            <a:ext cx="685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8A47F4-FC98-454D-B738-F096712DFF1B}"/>
              </a:ext>
            </a:extLst>
          </p:cNvPr>
          <p:cNvSpPr/>
          <p:nvPr/>
        </p:nvSpPr>
        <p:spPr>
          <a:xfrm>
            <a:off x="6096000" y="2971800"/>
            <a:ext cx="3048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2CEF5D-D3F4-4E9A-BB7E-D86E322FF39C}"/>
              </a:ext>
            </a:extLst>
          </p:cNvPr>
          <p:cNvSpPr/>
          <p:nvPr/>
        </p:nvSpPr>
        <p:spPr>
          <a:xfrm>
            <a:off x="2743200" y="457201"/>
            <a:ext cx="6858000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Transversions</a:t>
            </a:r>
            <a:r>
              <a:rPr 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: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 </a:t>
            </a:r>
          </a:p>
          <a:p>
            <a:pPr algn="just">
              <a:defRPr/>
            </a:pPr>
            <a:r>
              <a:rPr 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A </a:t>
            </a:r>
            <a:r>
              <a:rPr lang="en-US" sz="28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purine</a:t>
            </a:r>
            <a:r>
              <a:rPr 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 is replaced by a </a:t>
            </a:r>
            <a:r>
              <a:rPr lang="en-US" sz="28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pyrimidine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162643-4297-4FE0-B53B-D99D9FDD0868}"/>
              </a:ext>
            </a:extLst>
          </p:cNvPr>
          <p:cNvSpPr/>
          <p:nvPr/>
        </p:nvSpPr>
        <p:spPr>
          <a:xfrm>
            <a:off x="4876800" y="20574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004BB7AB-9AE2-455F-8433-2B69C8B27E70}"/>
              </a:ext>
            </a:extLst>
          </p:cNvPr>
          <p:cNvSpPr/>
          <p:nvPr/>
        </p:nvSpPr>
        <p:spPr>
          <a:xfrm>
            <a:off x="5334000" y="18288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65EAF1-F8C6-4D3C-A40A-BC7064BAC103}"/>
              </a:ext>
            </a:extLst>
          </p:cNvPr>
          <p:cNvSpPr/>
          <p:nvPr/>
        </p:nvSpPr>
        <p:spPr>
          <a:xfrm>
            <a:off x="6248400" y="16002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63493E-71DE-42D6-9425-5E036B948DE8}"/>
              </a:ext>
            </a:extLst>
          </p:cNvPr>
          <p:cNvSpPr/>
          <p:nvPr/>
        </p:nvSpPr>
        <p:spPr>
          <a:xfrm>
            <a:off x="4876800" y="16002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65582F-2D30-4A73-8E96-5B60A02C79BA}"/>
              </a:ext>
            </a:extLst>
          </p:cNvPr>
          <p:cNvSpPr/>
          <p:nvPr/>
        </p:nvSpPr>
        <p:spPr>
          <a:xfrm>
            <a:off x="6248400" y="21336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380593-64C8-4A95-87F7-AB948E7DEBEC}"/>
              </a:ext>
            </a:extLst>
          </p:cNvPr>
          <p:cNvSpPr/>
          <p:nvPr/>
        </p:nvSpPr>
        <p:spPr>
          <a:xfrm>
            <a:off x="4876800" y="25146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19CDB5-326A-4DFA-9468-C3A8965250D1}"/>
              </a:ext>
            </a:extLst>
          </p:cNvPr>
          <p:cNvSpPr/>
          <p:nvPr/>
        </p:nvSpPr>
        <p:spPr>
          <a:xfrm>
            <a:off x="4876800" y="29718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F2174C-A410-40AD-B989-321F5FD19FD2}"/>
              </a:ext>
            </a:extLst>
          </p:cNvPr>
          <p:cNvSpPr/>
          <p:nvPr/>
        </p:nvSpPr>
        <p:spPr>
          <a:xfrm>
            <a:off x="6248400" y="25908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57E17C6-B7E6-4677-8AED-2FB11DC8EB76}"/>
              </a:ext>
            </a:extLst>
          </p:cNvPr>
          <p:cNvSpPr/>
          <p:nvPr/>
        </p:nvSpPr>
        <p:spPr>
          <a:xfrm>
            <a:off x="6248400" y="29718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4B75EC-2E39-4778-B916-119F1C83B7C9}"/>
              </a:ext>
            </a:extLst>
          </p:cNvPr>
          <p:cNvSpPr/>
          <p:nvPr/>
        </p:nvSpPr>
        <p:spPr>
          <a:xfrm>
            <a:off x="4953000" y="48006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452224-FA4D-4B98-9796-406B968AE06D}"/>
              </a:ext>
            </a:extLst>
          </p:cNvPr>
          <p:cNvSpPr/>
          <p:nvPr/>
        </p:nvSpPr>
        <p:spPr>
          <a:xfrm>
            <a:off x="6324600" y="44196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3A2D13-14CD-4A0A-9C3E-FC3958A9B48C}"/>
              </a:ext>
            </a:extLst>
          </p:cNvPr>
          <p:cNvSpPr/>
          <p:nvPr/>
        </p:nvSpPr>
        <p:spPr>
          <a:xfrm>
            <a:off x="4953000" y="44196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9EC8965-FF4A-46AB-A72D-7696E56768F3}"/>
              </a:ext>
            </a:extLst>
          </p:cNvPr>
          <p:cNvSpPr/>
          <p:nvPr/>
        </p:nvSpPr>
        <p:spPr>
          <a:xfrm>
            <a:off x="6324600" y="48006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600A7B-09F1-4188-AAE4-8DA92D065F62}"/>
              </a:ext>
            </a:extLst>
          </p:cNvPr>
          <p:cNvSpPr/>
          <p:nvPr/>
        </p:nvSpPr>
        <p:spPr>
          <a:xfrm>
            <a:off x="4953000" y="51816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6A50E2-0A93-43FA-8F4F-DED97DB76F8C}"/>
              </a:ext>
            </a:extLst>
          </p:cNvPr>
          <p:cNvSpPr/>
          <p:nvPr/>
        </p:nvSpPr>
        <p:spPr>
          <a:xfrm>
            <a:off x="6324600" y="51816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7E23EC-A39C-4E70-AA67-6407B1BC77A6}"/>
              </a:ext>
            </a:extLst>
          </p:cNvPr>
          <p:cNvSpPr/>
          <p:nvPr/>
        </p:nvSpPr>
        <p:spPr>
          <a:xfrm>
            <a:off x="4953000" y="5562601"/>
            <a:ext cx="533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57E48D-C1F1-4E69-8513-62081DBB4F12}"/>
              </a:ext>
            </a:extLst>
          </p:cNvPr>
          <p:cNvSpPr/>
          <p:nvPr/>
        </p:nvSpPr>
        <p:spPr>
          <a:xfrm>
            <a:off x="6324600" y="5562601"/>
            <a:ext cx="30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F96E4E3E-2D63-447C-9909-52F9980BB436}"/>
              </a:ext>
            </a:extLst>
          </p:cNvPr>
          <p:cNvSpPr/>
          <p:nvPr/>
        </p:nvSpPr>
        <p:spPr>
          <a:xfrm>
            <a:off x="5334000" y="22860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5DC3EF15-437A-446A-BC20-5F48B5E1A470}"/>
              </a:ext>
            </a:extLst>
          </p:cNvPr>
          <p:cNvSpPr/>
          <p:nvPr/>
        </p:nvSpPr>
        <p:spPr>
          <a:xfrm>
            <a:off x="5334000" y="27432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1C7906E4-F274-4C26-901B-779F4FA4B805}"/>
              </a:ext>
            </a:extLst>
          </p:cNvPr>
          <p:cNvSpPr/>
          <p:nvPr/>
        </p:nvSpPr>
        <p:spPr>
          <a:xfrm>
            <a:off x="5334000" y="32004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3D5EC3B5-E1CB-4E35-8261-B009DCC656CA}"/>
              </a:ext>
            </a:extLst>
          </p:cNvPr>
          <p:cNvSpPr/>
          <p:nvPr/>
        </p:nvSpPr>
        <p:spPr>
          <a:xfrm>
            <a:off x="5410200" y="54102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2355377C-9595-4F5F-A9E4-86854AE13DC0}"/>
              </a:ext>
            </a:extLst>
          </p:cNvPr>
          <p:cNvSpPr/>
          <p:nvPr/>
        </p:nvSpPr>
        <p:spPr>
          <a:xfrm>
            <a:off x="5410200" y="50292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72B6D6DF-3911-4304-9191-DBBE14317EAD}"/>
              </a:ext>
            </a:extLst>
          </p:cNvPr>
          <p:cNvSpPr/>
          <p:nvPr/>
        </p:nvSpPr>
        <p:spPr>
          <a:xfrm>
            <a:off x="5410200" y="57912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2F8DE635-A1E4-4A59-BED8-F20E7DE1BA0D}"/>
              </a:ext>
            </a:extLst>
          </p:cNvPr>
          <p:cNvSpPr/>
          <p:nvPr/>
        </p:nvSpPr>
        <p:spPr>
          <a:xfrm>
            <a:off x="5410200" y="46482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76F7587-547D-43D7-8F41-61FF9CBAE980}"/>
              </a:ext>
            </a:extLst>
          </p:cNvPr>
          <p:cNvSpPr/>
          <p:nvPr/>
        </p:nvSpPr>
        <p:spPr>
          <a:xfrm>
            <a:off x="2819401" y="3733800"/>
            <a:ext cx="5897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or a </a:t>
            </a:r>
            <a:r>
              <a:rPr lang="en-US" sz="28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pyrimidine</a:t>
            </a:r>
            <a:r>
              <a:rPr 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 is replaced by a </a:t>
            </a:r>
            <a:r>
              <a:rPr lang="en-US" sz="28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 panose="020B0604020202020204" pitchFamily="34" charset="0"/>
              </a:rPr>
              <a:t>purine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D5BE55-16F6-4E02-A089-3C7A360DCB9E}"/>
              </a:ext>
            </a:extLst>
          </p:cNvPr>
          <p:cNvSpPr/>
          <p:nvPr/>
        </p:nvSpPr>
        <p:spPr>
          <a:xfrm>
            <a:off x="247708" y="972830"/>
            <a:ext cx="4331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lvl="1" indent="-685800">
              <a:buFont typeface="Wingdings" pitchFamily="2" charset="2"/>
              <a:buChar char="v"/>
              <a:defRPr/>
            </a:pPr>
            <a:r>
              <a:rPr lang="en-US" sz="2800" dirty="0"/>
              <a:t>Insertions &amp; deletions</a:t>
            </a:r>
            <a:endParaRPr lang="en-IN" sz="2800" dirty="0"/>
          </a:p>
        </p:txBody>
      </p:sp>
      <p:grpSp>
        <p:nvGrpSpPr>
          <p:cNvPr id="5" name="Group 13">
            <a:extLst>
              <a:ext uri="{FF2B5EF4-FFF2-40B4-BE49-F238E27FC236}">
                <a16:creationId xmlns:a16="http://schemas.microsoft.com/office/drawing/2014/main" id="{6334FFDB-9939-4BFC-97DF-B0D8F8B43E7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828800"/>
            <a:ext cx="8686800" cy="2362200"/>
            <a:chOff x="144" y="2016"/>
            <a:chExt cx="5472" cy="1488"/>
          </a:xfrm>
        </p:grpSpPr>
        <p:pic>
          <p:nvPicPr>
            <p:cNvPr id="6" name="Picture 11">
              <a:extLst>
                <a:ext uri="{FF2B5EF4-FFF2-40B4-BE49-F238E27FC236}">
                  <a16:creationId xmlns:a16="http://schemas.microsoft.com/office/drawing/2014/main" id="{D187F775-776D-44A3-909C-DF9A2327D2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" y="2016"/>
              <a:ext cx="5439" cy="1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2">
              <a:extLst>
                <a:ext uri="{FF2B5EF4-FFF2-40B4-BE49-F238E27FC236}">
                  <a16:creationId xmlns:a16="http://schemas.microsoft.com/office/drawing/2014/main" id="{719A2885-903B-4BDA-AD29-512A1657A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408"/>
              <a:ext cx="2688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2750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264AE987-821B-45E1-BD44-F1D0BD15F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8575"/>
            <a:ext cx="8229600" cy="1143000"/>
          </a:xfrm>
        </p:spPr>
        <p:txBody>
          <a:bodyPr/>
          <a:lstStyle/>
          <a:p>
            <a:r>
              <a:rPr lang="en-US" altLang="en-US" sz="3600"/>
              <a:t>Silent mutation</a:t>
            </a:r>
          </a:p>
        </p:txBody>
      </p:sp>
      <p:sp>
        <p:nvSpPr>
          <p:cNvPr id="7173" name="Rectangle 5" descr="P299-03">
            <a:extLst>
              <a:ext uri="{FF2B5EF4-FFF2-40B4-BE49-F238E27FC236}">
                <a16:creationId xmlns:a16="http://schemas.microsoft.com/office/drawing/2014/main" id="{80CDBB5D-E19E-4B6B-8B41-6C310876AF1F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1524000" y="1072342"/>
            <a:ext cx="9144000" cy="4189614"/>
          </a:xfrm>
          <a:prstGeom prst="rect">
            <a:avLst/>
          </a:prstGeom>
          <a:blipFill dpi="0" rotWithShape="1">
            <a:blip r:embed="rId2"/>
            <a:srcRect/>
            <a:stretch>
              <a:fillRect t="1689" b="-10816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06116D18-C759-4DCB-918E-9781939F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607" y="5715000"/>
            <a:ext cx="88696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Due to redundancy of Genetic Code, no change in amino acid sequence is produced!!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A7122480-BBF4-4FB3-9292-F263BA21D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5400"/>
            <a:ext cx="8229600" cy="1143000"/>
          </a:xfrm>
        </p:spPr>
        <p:txBody>
          <a:bodyPr/>
          <a:lstStyle/>
          <a:p>
            <a:r>
              <a:rPr lang="en-US" altLang="en-US" sz="3600"/>
              <a:t>Missense mutation</a:t>
            </a:r>
          </a:p>
        </p:txBody>
      </p:sp>
      <p:sp>
        <p:nvSpPr>
          <p:cNvPr id="9221" name="Rectangle 5" descr="P299-04">
            <a:extLst>
              <a:ext uri="{FF2B5EF4-FFF2-40B4-BE49-F238E27FC236}">
                <a16:creationId xmlns:a16="http://schemas.microsoft.com/office/drawing/2014/main" id="{D45BCF39-F949-42F2-9809-8A1AE088121D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1524000" y="1160464"/>
            <a:ext cx="9144000" cy="4151369"/>
          </a:xfrm>
          <a:prstGeom prst="rect">
            <a:avLst/>
          </a:prstGeom>
          <a:blipFill dpi="0" rotWithShape="1">
            <a:blip r:embed="rId2"/>
            <a:srcRect/>
            <a:stretch>
              <a:fillRect b="-9306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7DDD7FEE-46C4-4357-8714-B1465C92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044" y="5410201"/>
            <a:ext cx="89444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Missense mutation produces a change in amino acid sequence in protein product (Histidine in for Arginine); may change function of protein or may not!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341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Matura MT Script Capitals</vt:lpstr>
      <vt:lpstr>Monotype Sorts</vt:lpstr>
      <vt:lpstr>Times</vt:lpstr>
      <vt:lpstr>Times New Roman</vt:lpstr>
      <vt:lpstr>Wingdings</vt:lpstr>
      <vt:lpstr>Default Design</vt:lpstr>
      <vt:lpstr>1_Office Theme</vt:lpstr>
      <vt:lpstr>Gene Mutation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Silent mutation</vt:lpstr>
      <vt:lpstr>Missense mutation</vt:lpstr>
      <vt:lpstr>Nonsense mutation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 Mutation</dc:title>
  <dc:creator>samrat rakshit</dc:creator>
  <cp:lastModifiedBy>samrat rakshit</cp:lastModifiedBy>
  <cp:revision>4</cp:revision>
  <dcterms:created xsi:type="dcterms:W3CDTF">2019-10-16T11:49:22Z</dcterms:created>
  <dcterms:modified xsi:type="dcterms:W3CDTF">2019-10-17T09:49:31Z</dcterms:modified>
</cp:coreProperties>
</file>